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2" r:id="rId2"/>
    <p:sldId id="274"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69"/>
    <a:srgbClr val="FFFFFF"/>
    <a:srgbClr val="0E3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41" autoAdjust="0"/>
  </p:normalViewPr>
  <p:slideViewPr>
    <p:cSldViewPr snapToGrid="0" showGuides="1">
      <p:cViewPr varScale="1">
        <p:scale>
          <a:sx n="94" d="100"/>
          <a:sy n="94" d="100"/>
        </p:scale>
        <p:origin x="109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31EE4-F652-48DB-A9D3-4E0E58261583}"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50FF1-FCA9-4918-847A-75BF236D1E15}" type="slidenum">
              <a:rPr lang="en-GB" smtClean="0"/>
              <a:t>‹#›</a:t>
            </a:fld>
            <a:endParaRPr lang="en-GB"/>
          </a:p>
        </p:txBody>
      </p:sp>
    </p:spTree>
    <p:extLst>
      <p:ext uri="{BB962C8B-B14F-4D97-AF65-F5344CB8AC3E}">
        <p14:creationId xmlns:p14="http://schemas.microsoft.com/office/powerpoint/2010/main" val="31602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9330-D51B-AE1E-C9F4-C94CFD82C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30E794-664D-E7F6-C99F-F0F115BF4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951299-7C1E-9681-D532-E43D7F76CB77}"/>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5" name="Footer Placeholder 4">
            <a:extLst>
              <a:ext uri="{FF2B5EF4-FFF2-40B4-BE49-F238E27FC236}">
                <a16:creationId xmlns:a16="http://schemas.microsoft.com/office/drawing/2014/main" id="{54E0A4CF-4980-E799-26A5-2FD572229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8FE351-2F25-69D4-B41C-AADA3A868048}"/>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157919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9A19-3C7F-4A37-FB92-55F206F7E5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E221A-81BC-923A-FDF4-EC59E303B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E9356-E410-3AA9-F2DB-BC9048C15DF1}"/>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5" name="Footer Placeholder 4">
            <a:extLst>
              <a:ext uri="{FF2B5EF4-FFF2-40B4-BE49-F238E27FC236}">
                <a16:creationId xmlns:a16="http://schemas.microsoft.com/office/drawing/2014/main" id="{FE18F9DB-5C3E-349F-524B-0B82F3C1B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E87800-9E7E-1FFD-2782-F79BCA62C948}"/>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363379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BD563-4D47-3F5B-812A-1B18751BDB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00A56B-84A9-C755-910C-3554124B1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76A68-D884-A65E-98A1-ADD9B93F19CB}"/>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5" name="Footer Placeholder 4">
            <a:extLst>
              <a:ext uri="{FF2B5EF4-FFF2-40B4-BE49-F238E27FC236}">
                <a16:creationId xmlns:a16="http://schemas.microsoft.com/office/drawing/2014/main" id="{B64218FA-0CA8-9E0D-D285-B87AB607E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AC4408-B811-D9D9-CDAB-061BEA78DA1E}"/>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323556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FA77-2E32-5AD6-7E49-D6183E2FA6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385907-599B-F9F5-9BF2-8A4F813D2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D827E-630F-961B-EB54-6B7BA9C484E6}"/>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5" name="Footer Placeholder 4">
            <a:extLst>
              <a:ext uri="{FF2B5EF4-FFF2-40B4-BE49-F238E27FC236}">
                <a16:creationId xmlns:a16="http://schemas.microsoft.com/office/drawing/2014/main" id="{39C3337E-C5A7-6205-2BD6-5377E53FC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93F3EA-74E6-A6DE-3108-98DC3A58FEF7}"/>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887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3899-E377-D7B2-3ED5-72C94B4A4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317763-882B-D0F5-B220-C86D4B9CC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D8E217-A559-DDC3-7D21-D3CF7A1197A7}"/>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5" name="Footer Placeholder 4">
            <a:extLst>
              <a:ext uri="{FF2B5EF4-FFF2-40B4-BE49-F238E27FC236}">
                <a16:creationId xmlns:a16="http://schemas.microsoft.com/office/drawing/2014/main" id="{3F44A840-7C0B-E2FD-FC4E-55A5E1C32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99EF0-5493-33F0-EDCA-E3C3CD3F41D1}"/>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332172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128F-E95A-BF9C-3111-D2EDACECED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8A7F2E-39FE-DB8E-02A5-E380F2FB0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42C980-823D-8164-B048-2CF245A1B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0F416F-31B7-471C-2A21-FCD20B1FBA53}"/>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6" name="Footer Placeholder 5">
            <a:extLst>
              <a:ext uri="{FF2B5EF4-FFF2-40B4-BE49-F238E27FC236}">
                <a16:creationId xmlns:a16="http://schemas.microsoft.com/office/drawing/2014/main" id="{41175A2E-7A51-99DC-C24D-1B6CEDDE47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D104ED-49B2-D9D4-C8C4-730299B8C557}"/>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400487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2BAC-4DBE-EA3B-6411-EBE9467DF3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01A962-6D1D-CE3B-CD60-DD9E2533C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A67BE-091B-A72E-5C52-5039FBA671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B03B57-8812-09D9-D001-E069B331D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0F5F6A-A437-3E48-5DA9-081581AA39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3B45A5-2700-44F1-A1EC-8A0BF9B95457}"/>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8" name="Footer Placeholder 7">
            <a:extLst>
              <a:ext uri="{FF2B5EF4-FFF2-40B4-BE49-F238E27FC236}">
                <a16:creationId xmlns:a16="http://schemas.microsoft.com/office/drawing/2014/main" id="{14D10085-2028-2E8D-DA0A-6E6CE4E125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A2DC4B-E4C5-B8A7-1216-C63CFA756A52}"/>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231100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DB45-FAD0-6609-1D9F-F8D9CC5977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93EE4D-16DD-3E4D-143C-6C64C31FDB1F}"/>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4" name="Footer Placeholder 3">
            <a:extLst>
              <a:ext uri="{FF2B5EF4-FFF2-40B4-BE49-F238E27FC236}">
                <a16:creationId xmlns:a16="http://schemas.microsoft.com/office/drawing/2014/main" id="{C8441E7C-79BC-3483-D611-4C89DFB626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6E6C03-D1F8-B91E-710C-C0242C2F3F18}"/>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78621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4A3D4-8AB4-D8BA-BFE3-3F0B825B3798}"/>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3" name="Footer Placeholder 2">
            <a:extLst>
              <a:ext uri="{FF2B5EF4-FFF2-40B4-BE49-F238E27FC236}">
                <a16:creationId xmlns:a16="http://schemas.microsoft.com/office/drawing/2014/main" id="{C348C75D-5442-B88B-89E7-6E37D30DCD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AD415D-3734-07F0-1AD9-F42746389D76}"/>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400481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F1E-9859-CC64-4BFD-7F378888D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C90356-F49F-9F12-2E37-3BFFB86E1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959E93-0A2B-0FF3-42CC-1A93A83AE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7693C-E4A7-5C13-8311-9559F83BF5B4}"/>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6" name="Footer Placeholder 5">
            <a:extLst>
              <a:ext uri="{FF2B5EF4-FFF2-40B4-BE49-F238E27FC236}">
                <a16:creationId xmlns:a16="http://schemas.microsoft.com/office/drawing/2014/main" id="{925D352D-F7E4-06AC-4089-6063DE58A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79D8D0-8111-A56A-B79C-73C06DB52B88}"/>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425621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82B2-F887-6BA2-F9D0-35BB210F8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7E784E-E8BE-028A-B564-41D5E2503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F49EED-B574-B6CA-A55C-0A99F0DF5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F0F13-D69E-14DB-02E8-1FFFD9657E12}"/>
              </a:ext>
            </a:extLst>
          </p:cNvPr>
          <p:cNvSpPr>
            <a:spLocks noGrp="1"/>
          </p:cNvSpPr>
          <p:nvPr>
            <p:ph type="dt" sz="half" idx="10"/>
          </p:nvPr>
        </p:nvSpPr>
        <p:spPr/>
        <p:txBody>
          <a:bodyPr/>
          <a:lstStyle/>
          <a:p>
            <a:fld id="{80F202BC-CBB7-4DA1-91C7-06388134E1C3}" type="datetimeFigureOut">
              <a:rPr lang="en-GB" smtClean="0"/>
              <a:t>12/05/2025</a:t>
            </a:fld>
            <a:endParaRPr lang="en-GB"/>
          </a:p>
        </p:txBody>
      </p:sp>
      <p:sp>
        <p:nvSpPr>
          <p:cNvPr id="6" name="Footer Placeholder 5">
            <a:extLst>
              <a:ext uri="{FF2B5EF4-FFF2-40B4-BE49-F238E27FC236}">
                <a16:creationId xmlns:a16="http://schemas.microsoft.com/office/drawing/2014/main" id="{8E3E86BA-C3F4-31CC-D56E-199BC6219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677523-AF60-9D9B-5774-B2FB77D85F83}"/>
              </a:ext>
            </a:extLst>
          </p:cNvPr>
          <p:cNvSpPr>
            <a:spLocks noGrp="1"/>
          </p:cNvSpPr>
          <p:nvPr>
            <p:ph type="sldNum" sz="quarter" idx="12"/>
          </p:nvPr>
        </p:nvSpPr>
        <p:spPr/>
        <p:txBody>
          <a:bodyPr/>
          <a:lstStyle/>
          <a:p>
            <a:fld id="{D1E3FA27-2F6D-4294-92D0-58C521A974B5}" type="slidenum">
              <a:rPr lang="en-GB" smtClean="0"/>
              <a:t>‹#›</a:t>
            </a:fld>
            <a:endParaRPr lang="en-GB"/>
          </a:p>
        </p:txBody>
      </p:sp>
    </p:spTree>
    <p:extLst>
      <p:ext uri="{BB962C8B-B14F-4D97-AF65-F5344CB8AC3E}">
        <p14:creationId xmlns:p14="http://schemas.microsoft.com/office/powerpoint/2010/main" val="253154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84BB-A03F-AAF2-36F5-ED95A2143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63F69C-76D4-91E7-6CEB-B30991B136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E20F2-EDEC-EED4-43F2-59B88B6D0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F202BC-CBB7-4DA1-91C7-06388134E1C3}" type="datetimeFigureOut">
              <a:rPr lang="en-GB" smtClean="0"/>
              <a:t>12/05/2025</a:t>
            </a:fld>
            <a:endParaRPr lang="en-GB"/>
          </a:p>
        </p:txBody>
      </p:sp>
      <p:sp>
        <p:nvSpPr>
          <p:cNvPr id="5" name="Footer Placeholder 4">
            <a:extLst>
              <a:ext uri="{FF2B5EF4-FFF2-40B4-BE49-F238E27FC236}">
                <a16:creationId xmlns:a16="http://schemas.microsoft.com/office/drawing/2014/main" id="{EDF12A67-D722-46E3-0858-F3A08AF0F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3323EF5-74C0-3B34-57FB-CF41789C0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E3FA27-2F6D-4294-92D0-58C521A974B5}" type="slidenum">
              <a:rPr lang="en-GB" smtClean="0"/>
              <a:t>‹#›</a:t>
            </a:fld>
            <a:endParaRPr lang="en-GB"/>
          </a:p>
        </p:txBody>
      </p:sp>
    </p:spTree>
    <p:extLst>
      <p:ext uri="{BB962C8B-B14F-4D97-AF65-F5344CB8AC3E}">
        <p14:creationId xmlns:p14="http://schemas.microsoft.com/office/powerpoint/2010/main" val="783670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C0995-37F3-407C-F981-4D5E1A4AA42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977476B-3450-1862-0276-B0FB6A48EF64}"/>
              </a:ext>
            </a:extLst>
          </p:cNvPr>
          <p:cNvSpPr txBox="1">
            <a:spLocks/>
          </p:cNvSpPr>
          <p:nvPr/>
        </p:nvSpPr>
        <p:spPr>
          <a:xfrm>
            <a:off x="1" y="-1"/>
            <a:ext cx="12192000" cy="1571673"/>
          </a:xfrm>
          <a:prstGeom prst="rect">
            <a:avLst/>
          </a:prstGeom>
          <a:solidFill>
            <a:srgbClr val="0E385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nSpc>
                <a:spcPct val="100000"/>
              </a:lnSpc>
            </a:pPr>
            <a:r>
              <a:rPr lang="en-GB" sz="4000" b="1" dirty="0">
                <a:solidFill>
                  <a:schemeClr val="bg1"/>
                </a:solidFill>
                <a:latin typeface="Sarabun" panose="00000500000000000000" pitchFamily="2" charset="-34"/>
                <a:ea typeface="Calibri" panose="020F0502020204030204" pitchFamily="34" charset="0"/>
                <a:cs typeface="Times New Roman" panose="02020603050405020304" pitchFamily="18" charset="0"/>
              </a:rPr>
              <a:t>Customer Promise</a:t>
            </a:r>
            <a:endParaRPr lang="en-GB" sz="4800" b="1" dirty="0">
              <a:solidFill>
                <a:schemeClr val="bg1"/>
              </a:solidFill>
              <a:ea typeface="Calibri Light"/>
              <a:cs typeface="Calibri Light"/>
            </a:endParaRPr>
          </a:p>
        </p:txBody>
      </p:sp>
      <p:sp>
        <p:nvSpPr>
          <p:cNvPr id="2" name="TextBox 1">
            <a:extLst>
              <a:ext uri="{FF2B5EF4-FFF2-40B4-BE49-F238E27FC236}">
                <a16:creationId xmlns:a16="http://schemas.microsoft.com/office/drawing/2014/main" id="{0320EB03-845A-4F9E-69E2-86BAEC405A99}"/>
              </a:ext>
            </a:extLst>
          </p:cNvPr>
          <p:cNvSpPr txBox="1"/>
          <p:nvPr/>
        </p:nvSpPr>
        <p:spPr>
          <a:xfrm>
            <a:off x="656678" y="1837090"/>
            <a:ext cx="10878641" cy="3824124"/>
          </a:xfrm>
          <a:prstGeom prst="rect">
            <a:avLst/>
          </a:prstGeom>
          <a:noFill/>
        </p:spPr>
        <p:txBody>
          <a:bodyPr wrap="square" lIns="91440" tIns="45720" rIns="91440" bIns="45720" rtlCol="0" anchor="t">
            <a:spAutoFit/>
          </a:bodyPr>
          <a:lstStyle/>
          <a:p>
            <a:pPr algn="l" rtl="0" fontAlgn="base">
              <a:spcBef>
                <a:spcPts val="300"/>
              </a:spcBef>
              <a:buNone/>
            </a:pPr>
            <a:r>
              <a:rPr lang="en-GB" sz="2000" b="1" i="0" dirty="0">
                <a:solidFill>
                  <a:srgbClr val="E50069"/>
                </a:solidFill>
                <a:effectLst/>
                <a:latin typeface="Sarabun" panose="00000500000000000000" pitchFamily="2" charset="-34"/>
                <a:cs typeface="Sarabun" panose="00000500000000000000" pitchFamily="2" charset="-34"/>
              </a:rPr>
              <a:t>Creating our customer promise – what is it?</a:t>
            </a:r>
            <a:r>
              <a:rPr lang="en-GB" sz="2000" b="0" i="0" dirty="0">
                <a:solidFill>
                  <a:srgbClr val="E50069"/>
                </a:solidFill>
                <a:effectLst/>
                <a:latin typeface="Sarabun" panose="00000500000000000000" pitchFamily="2" charset="-34"/>
                <a:cs typeface="Sarabun" panose="00000500000000000000" pitchFamily="2" charset="-34"/>
              </a:rPr>
              <a:t> </a:t>
            </a:r>
          </a:p>
          <a:p>
            <a:pPr algn="l" rtl="0" fontAlgn="base">
              <a:spcBef>
                <a:spcPts val="300"/>
              </a:spcBef>
              <a:buNone/>
            </a:pPr>
            <a:r>
              <a:rPr lang="en-GB" b="0" i="0" dirty="0">
                <a:solidFill>
                  <a:srgbClr val="000000"/>
                </a:solidFill>
                <a:effectLst/>
                <a:latin typeface="Sarabun" panose="00000500000000000000" pitchFamily="2" charset="-34"/>
                <a:cs typeface="Sarabun" panose="00000500000000000000" pitchFamily="2" charset="-34"/>
              </a:rPr>
              <a:t>The customer promise sets the level of service our colleagues are expected to provide.  It is about the whole experience the customer should experience at every touch point in their customer journey. </a:t>
            </a:r>
          </a:p>
          <a:p>
            <a:pPr algn="l" rtl="0" fontAlgn="base">
              <a:spcBef>
                <a:spcPts val="300"/>
              </a:spcBef>
              <a:buNone/>
            </a:pPr>
            <a:r>
              <a:rPr lang="en-GB" b="0" i="0" dirty="0">
                <a:solidFill>
                  <a:srgbClr val="000000"/>
                </a:solidFill>
                <a:effectLst/>
                <a:latin typeface="Sarabun" panose="00000500000000000000" pitchFamily="2" charset="-34"/>
                <a:cs typeface="Sarabun" panose="00000500000000000000" pitchFamily="2" charset="-34"/>
              </a:rPr>
              <a:t> </a:t>
            </a:r>
          </a:p>
          <a:p>
            <a:pPr algn="l" rtl="0" fontAlgn="base">
              <a:spcBef>
                <a:spcPts val="300"/>
              </a:spcBef>
              <a:buNone/>
            </a:pPr>
            <a:r>
              <a:rPr lang="en-GB" dirty="0">
                <a:solidFill>
                  <a:srgbClr val="000000"/>
                </a:solidFill>
                <a:latin typeface="Sarabun" panose="00000500000000000000" pitchFamily="2" charset="-34"/>
                <a:cs typeface="Sarabun" panose="00000500000000000000" pitchFamily="2" charset="-34"/>
              </a:rPr>
              <a:t>The promise was created in partnership with colleagues and tenants.  Both feeding into what the important elements of an excellent customer experience should include</a:t>
            </a:r>
          </a:p>
          <a:p>
            <a:pPr algn="l" rtl="0" fontAlgn="base">
              <a:spcBef>
                <a:spcPts val="300"/>
              </a:spcBef>
              <a:buNone/>
            </a:pPr>
            <a:endParaRPr lang="en-GB" b="0" i="0" dirty="0">
              <a:solidFill>
                <a:srgbClr val="000000"/>
              </a:solidFill>
              <a:effectLst/>
              <a:latin typeface="Sarabun" panose="00000500000000000000" pitchFamily="2" charset="-34"/>
              <a:cs typeface="Sarabun" panose="00000500000000000000" pitchFamily="2" charset="-34"/>
            </a:endParaRPr>
          </a:p>
          <a:p>
            <a:pPr fontAlgn="base">
              <a:spcBef>
                <a:spcPts val="300"/>
              </a:spcBef>
            </a:pPr>
            <a:r>
              <a:rPr lang="en-GB" sz="2000" b="1" dirty="0">
                <a:solidFill>
                  <a:srgbClr val="E50069"/>
                </a:solidFill>
                <a:latin typeface="Sarabun" panose="00000500000000000000" pitchFamily="2" charset="-34"/>
                <a:cs typeface="Sarabun" panose="00000500000000000000" pitchFamily="2" charset="-34"/>
              </a:rPr>
              <a:t>Why is it important?  </a:t>
            </a:r>
          </a:p>
          <a:p>
            <a:pPr marL="342900" indent="-342900" algn="l" rtl="0" fontAlgn="base">
              <a:spcBef>
                <a:spcPts val="300"/>
              </a:spcBef>
              <a:buFont typeface="Arial" panose="020B0604020202020204" pitchFamily="34" charset="0"/>
              <a:buChar char="•"/>
            </a:pPr>
            <a:r>
              <a:rPr lang="en-GB" b="0" i="0" dirty="0">
                <a:solidFill>
                  <a:srgbClr val="000000"/>
                </a:solidFill>
                <a:effectLst/>
                <a:latin typeface="Sarabun" panose="00000500000000000000" pitchFamily="2" charset="-34"/>
                <a:cs typeface="Sarabun" panose="00000500000000000000" pitchFamily="2" charset="-34"/>
              </a:rPr>
              <a:t>Delivering the promise will help to build trust by delivering a consistent and customer focused service</a:t>
            </a:r>
          </a:p>
          <a:p>
            <a:pPr marL="342900" indent="-342900" algn="l" rtl="0" fontAlgn="base">
              <a:spcBef>
                <a:spcPts val="300"/>
              </a:spcBef>
              <a:buFont typeface="Arial" panose="020B0604020202020204" pitchFamily="34" charset="0"/>
              <a:buChar char="•"/>
            </a:pPr>
            <a:r>
              <a:rPr lang="en-GB" b="0" i="0" dirty="0">
                <a:solidFill>
                  <a:srgbClr val="000000"/>
                </a:solidFill>
                <a:effectLst/>
                <a:latin typeface="Sarabun" panose="00000500000000000000" pitchFamily="2" charset="-34"/>
                <a:cs typeface="Sarabun" panose="00000500000000000000" pitchFamily="2" charset="-34"/>
              </a:rPr>
              <a:t>Customers know they can rely on us to meet their needs.  </a:t>
            </a:r>
          </a:p>
          <a:p>
            <a:pPr marL="342900" indent="-342900" algn="l" rtl="0" fontAlgn="base">
              <a:spcBef>
                <a:spcPts val="300"/>
              </a:spcBef>
              <a:buFont typeface="Arial" panose="020B0604020202020204" pitchFamily="34" charset="0"/>
              <a:buChar char="•"/>
            </a:pPr>
            <a:r>
              <a:rPr lang="en-GB" b="0" i="0" dirty="0">
                <a:solidFill>
                  <a:srgbClr val="000000"/>
                </a:solidFill>
                <a:effectLst/>
                <a:latin typeface="Sarabun" panose="00000500000000000000" pitchFamily="2" charset="-34"/>
                <a:cs typeface="Sarabun" panose="00000500000000000000" pitchFamily="2" charset="-34"/>
              </a:rPr>
              <a:t>Creates a sense of security and confidence. </a:t>
            </a:r>
          </a:p>
          <a:p>
            <a:pPr marL="342900" indent="-342900" algn="l" rtl="0" fontAlgn="base">
              <a:spcBef>
                <a:spcPts val="300"/>
              </a:spcBef>
              <a:buFont typeface="Arial" panose="020B0604020202020204" pitchFamily="34" charset="0"/>
              <a:buChar char="•"/>
            </a:pPr>
            <a:endParaRPr lang="en-GB" dirty="0">
              <a:solidFill>
                <a:srgbClr val="000000"/>
              </a:solidFill>
              <a:latin typeface="Sarabun" panose="00000500000000000000" pitchFamily="2" charset="-34"/>
              <a:cs typeface="Sarabun" panose="00000500000000000000" pitchFamily="2" charset="-34"/>
            </a:endParaRPr>
          </a:p>
        </p:txBody>
      </p:sp>
      <p:pic>
        <p:nvPicPr>
          <p:cNvPr id="3" name="object 4">
            <a:extLst>
              <a:ext uri="{FF2B5EF4-FFF2-40B4-BE49-F238E27FC236}">
                <a16:creationId xmlns:a16="http://schemas.microsoft.com/office/drawing/2014/main" id="{A463D8EE-DC4D-04DF-58B9-7D2FFFD866DB}"/>
              </a:ext>
            </a:extLst>
          </p:cNvPr>
          <p:cNvPicPr/>
          <p:nvPr/>
        </p:nvPicPr>
        <p:blipFill>
          <a:blip r:embed="rId2" cstate="print"/>
          <a:stretch>
            <a:fillRect/>
          </a:stretch>
        </p:blipFill>
        <p:spPr>
          <a:xfrm>
            <a:off x="7494969" y="517660"/>
            <a:ext cx="2200050" cy="788592"/>
          </a:xfrm>
          <a:prstGeom prst="rect">
            <a:avLst/>
          </a:prstGeom>
        </p:spPr>
      </p:pic>
      <p:pic>
        <p:nvPicPr>
          <p:cNvPr id="5" name="object 5">
            <a:extLst>
              <a:ext uri="{FF2B5EF4-FFF2-40B4-BE49-F238E27FC236}">
                <a16:creationId xmlns:a16="http://schemas.microsoft.com/office/drawing/2014/main" id="{3F50D40E-2422-9432-87F9-F8483E1B5346}"/>
              </a:ext>
            </a:extLst>
          </p:cNvPr>
          <p:cNvPicPr/>
          <p:nvPr/>
        </p:nvPicPr>
        <p:blipFill>
          <a:blip r:embed="rId3" cstate="print"/>
          <a:stretch>
            <a:fillRect/>
          </a:stretch>
        </p:blipFill>
        <p:spPr>
          <a:xfrm>
            <a:off x="10484868" y="265417"/>
            <a:ext cx="1430323" cy="1040835"/>
          </a:xfrm>
          <a:prstGeom prst="rect">
            <a:avLst/>
          </a:prstGeom>
        </p:spPr>
      </p:pic>
      <p:pic>
        <p:nvPicPr>
          <p:cNvPr id="8" name="bg object 18">
            <a:extLst>
              <a:ext uri="{FF2B5EF4-FFF2-40B4-BE49-F238E27FC236}">
                <a16:creationId xmlns:a16="http://schemas.microsoft.com/office/drawing/2014/main" id="{956E4471-40BD-49A8-4966-94C2C9914E32}"/>
              </a:ext>
            </a:extLst>
          </p:cNvPr>
          <p:cNvPicPr>
            <a:picLocks noChangeAspect="1"/>
          </p:cNvPicPr>
          <p:nvPr/>
        </p:nvPicPr>
        <p:blipFill>
          <a:blip r:embed="rId4" cstate="print"/>
          <a:stretch>
            <a:fillRect/>
          </a:stretch>
        </p:blipFill>
        <p:spPr>
          <a:xfrm>
            <a:off x="9276080" y="5188364"/>
            <a:ext cx="2994711" cy="1707190"/>
          </a:xfrm>
          <a:prstGeom prst="rect">
            <a:avLst/>
          </a:prstGeom>
        </p:spPr>
      </p:pic>
      <p:sp>
        <p:nvSpPr>
          <p:cNvPr id="10" name="TextBox 9">
            <a:extLst>
              <a:ext uri="{FF2B5EF4-FFF2-40B4-BE49-F238E27FC236}">
                <a16:creationId xmlns:a16="http://schemas.microsoft.com/office/drawing/2014/main" id="{32903C25-17D7-7A22-5AFE-5FCC2FB03CFE}"/>
              </a:ext>
            </a:extLst>
          </p:cNvPr>
          <p:cNvSpPr txBox="1"/>
          <p:nvPr/>
        </p:nvSpPr>
        <p:spPr>
          <a:xfrm>
            <a:off x="656678" y="5472405"/>
            <a:ext cx="8792121" cy="1238801"/>
          </a:xfrm>
          <a:prstGeom prst="rect">
            <a:avLst/>
          </a:prstGeom>
          <a:noFill/>
        </p:spPr>
        <p:txBody>
          <a:bodyPr wrap="square">
            <a:spAutoFit/>
          </a:bodyPr>
          <a:lstStyle/>
          <a:p>
            <a:pPr algn="l" rtl="0" fontAlgn="base">
              <a:spcBef>
                <a:spcPts val="300"/>
              </a:spcBef>
            </a:pPr>
            <a:r>
              <a:rPr lang="en-GB" dirty="0">
                <a:solidFill>
                  <a:srgbClr val="000000"/>
                </a:solidFill>
                <a:latin typeface="Sarabun" panose="00000500000000000000" pitchFamily="2" charset="-34"/>
                <a:cs typeface="Sarabun" panose="00000500000000000000" pitchFamily="2" charset="-34"/>
              </a:rPr>
              <a:t>The customer promise will be a key part of our focus on People in our Together Corporate plan.  The Promise will help us to work as one, centring on the well being and development of tenants and colleagues, creating a supportive, inclusive and accessible organisation. </a:t>
            </a:r>
            <a:endParaRPr lang="en-GB" b="0" i="0" dirty="0">
              <a:solidFill>
                <a:srgbClr val="000000"/>
              </a:solidFill>
              <a:effectLst/>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333284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91AE-CCB6-DD0D-DAB8-4FD679A08A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644CC8D-C865-60D5-6C63-B94B26BB271E}"/>
              </a:ext>
            </a:extLst>
          </p:cNvPr>
          <p:cNvSpPr txBox="1">
            <a:spLocks/>
          </p:cNvSpPr>
          <p:nvPr/>
        </p:nvSpPr>
        <p:spPr>
          <a:xfrm>
            <a:off x="1" y="0"/>
            <a:ext cx="12192000" cy="885524"/>
          </a:xfrm>
          <a:prstGeom prst="rect">
            <a:avLst/>
          </a:prstGeom>
          <a:solidFill>
            <a:srgbClr val="0E385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nSpc>
                <a:spcPct val="100000"/>
              </a:lnSpc>
            </a:pPr>
            <a:r>
              <a:rPr lang="en-GB" sz="3600" b="1" dirty="0">
                <a:solidFill>
                  <a:schemeClr val="bg1"/>
                </a:solidFill>
                <a:latin typeface="Sarabun" panose="00000500000000000000" pitchFamily="2" charset="-34"/>
                <a:ea typeface="Calibri" panose="020F0502020204030204" pitchFamily="34" charset="0"/>
                <a:cs typeface="Times New Roman" panose="02020603050405020304" pitchFamily="18" charset="0"/>
              </a:rPr>
              <a:t>Customer Promise: Together we THRIVE</a:t>
            </a:r>
            <a:endParaRPr lang="en-GB" b="1" dirty="0">
              <a:solidFill>
                <a:schemeClr val="bg1"/>
              </a:solidFill>
              <a:ea typeface="Calibri Light"/>
              <a:cs typeface="Calibri Light"/>
            </a:endParaRPr>
          </a:p>
        </p:txBody>
      </p:sp>
      <p:sp>
        <p:nvSpPr>
          <p:cNvPr id="6" name="TextBox 5">
            <a:extLst>
              <a:ext uri="{FF2B5EF4-FFF2-40B4-BE49-F238E27FC236}">
                <a16:creationId xmlns:a16="http://schemas.microsoft.com/office/drawing/2014/main" id="{0B5B02BB-2452-F2BD-75B9-CD69D39E3381}"/>
              </a:ext>
            </a:extLst>
          </p:cNvPr>
          <p:cNvSpPr txBox="1"/>
          <p:nvPr/>
        </p:nvSpPr>
        <p:spPr>
          <a:xfrm>
            <a:off x="174625" y="885524"/>
            <a:ext cx="11669495" cy="5724644"/>
          </a:xfrm>
          <a:prstGeom prst="rect">
            <a:avLst/>
          </a:prstGeom>
          <a:noFill/>
        </p:spPr>
        <p:txBody>
          <a:bodyPr wrap="square" lIns="91440" tIns="45720" rIns="91440" bIns="45720" rtlCol="0" anchor="t">
            <a:spAutoFit/>
          </a:bodyPr>
          <a:lstStyle/>
          <a:p>
            <a:pPr algn="l" rtl="0" fontAlgn="base">
              <a:spcAft>
                <a:spcPts val="600"/>
              </a:spcAft>
              <a:buNone/>
            </a:pPr>
            <a:r>
              <a:rPr lang="en-GB" sz="2000" b="1" i="0" dirty="0">
                <a:solidFill>
                  <a:srgbClr val="E50069"/>
                </a:solidFill>
                <a:effectLst/>
                <a:latin typeface="Sarabun" panose="00000500000000000000" pitchFamily="2" charset="-34"/>
                <a:cs typeface="Sarabun" panose="00000500000000000000" pitchFamily="2" charset="-34"/>
              </a:rPr>
              <a:t>T</a:t>
            </a:r>
            <a:r>
              <a:rPr lang="en-GB" b="1" i="0" dirty="0">
                <a:solidFill>
                  <a:srgbClr val="000000"/>
                </a:solidFill>
                <a:effectLst/>
                <a:latin typeface="Sarabun" panose="00000500000000000000" pitchFamily="2" charset="-34"/>
                <a:cs typeface="Sarabun" panose="00000500000000000000" pitchFamily="2" charset="-34"/>
              </a:rPr>
              <a:t>ell us Once</a:t>
            </a:r>
            <a:r>
              <a:rPr lang="en-GB" b="0" i="0" dirty="0">
                <a:solidFill>
                  <a:srgbClr val="000000"/>
                </a:solidFill>
                <a:effectLst/>
                <a:latin typeface="Sarabun" panose="00000500000000000000" pitchFamily="2" charset="-34"/>
                <a:cs typeface="Sarabun" panose="00000500000000000000" pitchFamily="2" charset="-34"/>
              </a:rPr>
              <a:t> </a:t>
            </a:r>
          </a:p>
          <a:p>
            <a:pPr algn="l" rtl="0" fontAlgn="base">
              <a:buNone/>
            </a:pPr>
            <a:r>
              <a:rPr lang="en-GB" b="0" i="0" dirty="0">
                <a:solidFill>
                  <a:srgbClr val="000000"/>
                </a:solidFill>
                <a:effectLst/>
                <a:latin typeface="Sarabun" panose="00000500000000000000" pitchFamily="2" charset="-34"/>
                <a:cs typeface="Sarabun" panose="00000500000000000000" pitchFamily="2" charset="-34"/>
              </a:rPr>
              <a:t>Contact with us is easy, we will listen and act on what needs to be done for the customer. If a customer gives you information or asks a question, take ownership, deal with it and get back to the customer.  </a:t>
            </a:r>
          </a:p>
          <a:p>
            <a:pPr algn="l" rtl="0" fontAlgn="base">
              <a:spcBef>
                <a:spcPts val="600"/>
              </a:spcBef>
              <a:buNone/>
            </a:pPr>
            <a:r>
              <a:rPr lang="en-GB" sz="2000" b="1" dirty="0">
                <a:solidFill>
                  <a:srgbClr val="E50069"/>
                </a:solidFill>
                <a:latin typeface="Sarabun" panose="00000500000000000000" pitchFamily="2" charset="-34"/>
                <a:cs typeface="Sarabun" panose="00000500000000000000" pitchFamily="2" charset="-34"/>
              </a:rPr>
              <a:t>H</a:t>
            </a:r>
            <a:r>
              <a:rPr lang="en-GB" b="1" i="0" dirty="0">
                <a:solidFill>
                  <a:srgbClr val="000000"/>
                </a:solidFill>
                <a:effectLst/>
                <a:latin typeface="Sarabun" panose="00000500000000000000" pitchFamily="2" charset="-34"/>
                <a:cs typeface="Sarabun" panose="00000500000000000000" pitchFamily="2" charset="-34"/>
              </a:rPr>
              <a:t>elpful and Accessible </a:t>
            </a:r>
            <a:r>
              <a:rPr lang="en-GB" b="0" i="0" dirty="0">
                <a:solidFill>
                  <a:srgbClr val="000000"/>
                </a:solidFill>
                <a:effectLst/>
                <a:latin typeface="Sarabun" panose="00000500000000000000" pitchFamily="2" charset="-34"/>
                <a:cs typeface="Sarabun" panose="00000500000000000000" pitchFamily="2" charset="-34"/>
              </a:rPr>
              <a:t> </a:t>
            </a:r>
          </a:p>
          <a:p>
            <a:pPr algn="l" rtl="0" fontAlgn="base">
              <a:buNone/>
            </a:pPr>
            <a:r>
              <a:rPr lang="en-GB" b="0" i="0" dirty="0">
                <a:solidFill>
                  <a:srgbClr val="000000"/>
                </a:solidFill>
                <a:effectLst/>
                <a:latin typeface="Sarabun" panose="00000500000000000000" pitchFamily="2" charset="-34"/>
                <a:cs typeface="Sarabun" panose="00000500000000000000" pitchFamily="2" charset="-34"/>
              </a:rPr>
              <a:t>Customers can approach us for all their housing needs. We will be helpful and empathetic and recognise the customer's circumstances and feelings.  </a:t>
            </a:r>
          </a:p>
          <a:p>
            <a:pPr algn="l" rtl="0" fontAlgn="base">
              <a:spcBef>
                <a:spcPts val="600"/>
              </a:spcBef>
              <a:buNone/>
            </a:pPr>
            <a:r>
              <a:rPr lang="en-GB" sz="2000" b="1" dirty="0">
                <a:solidFill>
                  <a:srgbClr val="E50069"/>
                </a:solidFill>
                <a:latin typeface="Sarabun" panose="00000500000000000000" pitchFamily="2" charset="-34"/>
                <a:cs typeface="Sarabun" panose="00000500000000000000" pitchFamily="2" charset="-34"/>
              </a:rPr>
              <a:t>R</a:t>
            </a:r>
            <a:r>
              <a:rPr lang="en-GB" b="1" i="0" dirty="0">
                <a:solidFill>
                  <a:srgbClr val="000000"/>
                </a:solidFill>
                <a:effectLst/>
                <a:latin typeface="Sarabun" panose="00000500000000000000" pitchFamily="2" charset="-34"/>
                <a:cs typeface="Sarabun" panose="00000500000000000000" pitchFamily="2" charset="-34"/>
              </a:rPr>
              <a:t>eliable </a:t>
            </a:r>
            <a:r>
              <a:rPr lang="en-GB" b="0" i="0" dirty="0">
                <a:solidFill>
                  <a:srgbClr val="000000"/>
                </a:solidFill>
                <a:effectLst/>
                <a:latin typeface="Sarabun" panose="00000500000000000000" pitchFamily="2" charset="-34"/>
                <a:cs typeface="Sarabun" panose="00000500000000000000" pitchFamily="2" charset="-34"/>
              </a:rPr>
              <a:t> </a:t>
            </a:r>
          </a:p>
          <a:p>
            <a:pPr algn="l" rtl="0" fontAlgn="base">
              <a:buNone/>
            </a:pPr>
            <a:r>
              <a:rPr lang="en-GB" b="0" i="0" dirty="0">
                <a:solidFill>
                  <a:srgbClr val="000000"/>
                </a:solidFill>
                <a:effectLst/>
                <a:latin typeface="Sarabun" panose="00000500000000000000" pitchFamily="2" charset="-34"/>
                <a:cs typeface="Sarabun" panose="00000500000000000000" pitchFamily="2" charset="-34"/>
              </a:rPr>
              <a:t>Customers can rely on us to be ready to listen and do what we say we will do. We keep in touch with customers, so they know what's happening.  </a:t>
            </a:r>
          </a:p>
          <a:p>
            <a:pPr algn="l" rtl="0" fontAlgn="base">
              <a:spcBef>
                <a:spcPts val="600"/>
              </a:spcBef>
              <a:buNone/>
            </a:pPr>
            <a:r>
              <a:rPr lang="en-GB" sz="2000" b="1" dirty="0">
                <a:solidFill>
                  <a:srgbClr val="E50069"/>
                </a:solidFill>
                <a:latin typeface="Sarabun" panose="00000500000000000000" pitchFamily="2" charset="-34"/>
                <a:cs typeface="Sarabun" panose="00000500000000000000" pitchFamily="2" charset="-34"/>
              </a:rPr>
              <a:t>I</a:t>
            </a:r>
            <a:r>
              <a:rPr lang="en-GB" b="1" i="0" dirty="0">
                <a:solidFill>
                  <a:srgbClr val="000000"/>
                </a:solidFill>
                <a:effectLst/>
                <a:latin typeface="Sarabun" panose="00000500000000000000" pitchFamily="2" charset="-34"/>
                <a:cs typeface="Sarabun" panose="00000500000000000000" pitchFamily="2" charset="-34"/>
              </a:rPr>
              <a:t>nclusive </a:t>
            </a:r>
            <a:r>
              <a:rPr lang="en-GB" b="0" i="0" dirty="0">
                <a:solidFill>
                  <a:srgbClr val="000000"/>
                </a:solidFill>
                <a:effectLst/>
                <a:latin typeface="Sarabun" panose="00000500000000000000" pitchFamily="2" charset="-34"/>
                <a:cs typeface="Sarabun" panose="00000500000000000000" pitchFamily="2" charset="-34"/>
              </a:rPr>
              <a:t> </a:t>
            </a:r>
          </a:p>
          <a:p>
            <a:pPr algn="l" rtl="0" fontAlgn="base">
              <a:buNone/>
            </a:pPr>
            <a:r>
              <a:rPr lang="en-GB" b="0" i="0" dirty="0">
                <a:solidFill>
                  <a:srgbClr val="000000"/>
                </a:solidFill>
                <a:effectLst/>
                <a:latin typeface="Sarabun" panose="00000500000000000000" pitchFamily="2" charset="-34"/>
                <a:cs typeface="Sarabun" panose="00000500000000000000" pitchFamily="2" charset="-34"/>
              </a:rPr>
              <a:t>We treat customers with respect and value diversity. We will recognise customer’s individual needs and adapt our service to meet those needs.  </a:t>
            </a:r>
          </a:p>
          <a:p>
            <a:pPr algn="l" rtl="0" fontAlgn="base">
              <a:spcBef>
                <a:spcPts val="600"/>
              </a:spcBef>
              <a:buNone/>
            </a:pPr>
            <a:r>
              <a:rPr lang="en-GB" sz="2000" b="1" dirty="0">
                <a:solidFill>
                  <a:srgbClr val="E50069"/>
                </a:solidFill>
                <a:latin typeface="Sarabun" panose="00000500000000000000" pitchFamily="2" charset="-34"/>
                <a:cs typeface="Sarabun" panose="00000500000000000000" pitchFamily="2" charset="-34"/>
              </a:rPr>
              <a:t>V</a:t>
            </a:r>
            <a:r>
              <a:rPr lang="en-GB" b="1" i="0" dirty="0">
                <a:solidFill>
                  <a:srgbClr val="000000"/>
                </a:solidFill>
                <a:effectLst/>
                <a:latin typeface="Sarabun" panose="00000500000000000000" pitchFamily="2" charset="-34"/>
                <a:cs typeface="Sarabun" panose="00000500000000000000" pitchFamily="2" charset="-34"/>
              </a:rPr>
              <a:t>alue </a:t>
            </a:r>
            <a:r>
              <a:rPr lang="en-GB" b="0" i="0" dirty="0">
                <a:solidFill>
                  <a:srgbClr val="000000"/>
                </a:solidFill>
                <a:effectLst/>
                <a:latin typeface="Sarabun" panose="00000500000000000000" pitchFamily="2" charset="-34"/>
                <a:cs typeface="Sarabun" panose="00000500000000000000" pitchFamily="2" charset="-34"/>
              </a:rPr>
              <a:t> </a:t>
            </a:r>
          </a:p>
          <a:p>
            <a:pPr algn="l" rtl="0" fontAlgn="base">
              <a:buNone/>
            </a:pPr>
            <a:r>
              <a:rPr lang="en-GB" b="0" i="0" dirty="0">
                <a:solidFill>
                  <a:srgbClr val="000000"/>
                </a:solidFill>
                <a:effectLst/>
                <a:latin typeface="Sarabun" panose="00000500000000000000" pitchFamily="2" charset="-34"/>
                <a:cs typeface="Sarabun" panose="00000500000000000000" pitchFamily="2" charset="-34"/>
              </a:rPr>
              <a:t>We value customer input and we give customers the opportunity to influence the way our services are managed.  </a:t>
            </a:r>
          </a:p>
          <a:p>
            <a:pPr algn="l" rtl="0" fontAlgn="base">
              <a:spcBef>
                <a:spcPts val="600"/>
              </a:spcBef>
              <a:buNone/>
            </a:pPr>
            <a:r>
              <a:rPr lang="en-GB" sz="2000" b="1" dirty="0">
                <a:solidFill>
                  <a:srgbClr val="E50069"/>
                </a:solidFill>
                <a:latin typeface="Sarabun" panose="00000500000000000000" pitchFamily="2" charset="-34"/>
                <a:cs typeface="Sarabun" panose="00000500000000000000" pitchFamily="2" charset="-34"/>
              </a:rPr>
              <a:t>E</a:t>
            </a:r>
            <a:r>
              <a:rPr lang="en-GB" b="1" i="0" dirty="0">
                <a:solidFill>
                  <a:srgbClr val="000000"/>
                </a:solidFill>
                <a:effectLst/>
                <a:latin typeface="Sarabun" panose="00000500000000000000" pitchFamily="2" charset="-34"/>
                <a:cs typeface="Sarabun" panose="00000500000000000000" pitchFamily="2" charset="-34"/>
              </a:rPr>
              <a:t>mpower </a:t>
            </a:r>
            <a:r>
              <a:rPr lang="en-GB" b="0" i="0" dirty="0">
                <a:solidFill>
                  <a:srgbClr val="000000"/>
                </a:solidFill>
                <a:effectLst/>
                <a:latin typeface="Sarabun" panose="00000500000000000000" pitchFamily="2" charset="-34"/>
                <a:cs typeface="Sarabun" panose="00000500000000000000" pitchFamily="2" charset="-34"/>
              </a:rPr>
              <a:t> </a:t>
            </a:r>
          </a:p>
          <a:p>
            <a:pPr algn="l" rtl="0" fontAlgn="base">
              <a:buNone/>
            </a:pPr>
            <a:r>
              <a:rPr lang="en-GB" b="0" i="0" dirty="0">
                <a:solidFill>
                  <a:srgbClr val="000000"/>
                </a:solidFill>
                <a:effectLst/>
                <a:latin typeface="Sarabun" panose="00000500000000000000" pitchFamily="2" charset="-34"/>
                <a:cs typeface="Sarabun" panose="00000500000000000000" pitchFamily="2" charset="-34"/>
              </a:rPr>
              <a:t>We empower customers to: </a:t>
            </a:r>
          </a:p>
          <a:p>
            <a:pPr marL="542925" indent="-276225" algn="l" rtl="0" fontAlgn="base">
              <a:buFont typeface="Arial" panose="020B0604020202020204" pitchFamily="34" charset="0"/>
              <a:buChar char="•"/>
            </a:pPr>
            <a:r>
              <a:rPr lang="en-GB" b="0" i="0" dirty="0">
                <a:solidFill>
                  <a:srgbClr val="000000"/>
                </a:solidFill>
                <a:effectLst/>
                <a:latin typeface="Sarabun" panose="00000500000000000000" pitchFamily="2" charset="-34"/>
                <a:cs typeface="Sarabun" panose="00000500000000000000" pitchFamily="2" charset="-34"/>
              </a:rPr>
              <a:t>use the information available to them to manage their homes and tenancy independently, and to</a:t>
            </a:r>
          </a:p>
          <a:p>
            <a:pPr marL="542925" indent="-276225" algn="l" rtl="0" fontAlgn="base">
              <a:buFont typeface="Arial" panose="020B0604020202020204" pitchFamily="34" charset="0"/>
              <a:buChar char="•"/>
            </a:pPr>
            <a:r>
              <a:rPr lang="en-GB" b="0" i="0" dirty="0">
                <a:solidFill>
                  <a:srgbClr val="000000"/>
                </a:solidFill>
                <a:effectLst/>
                <a:latin typeface="Sarabun" panose="00000500000000000000" pitchFamily="2" charset="-34"/>
                <a:cs typeface="Sarabun" panose="00000500000000000000" pitchFamily="2" charset="-34"/>
              </a:rPr>
              <a:t>speak up and challenge us to help improve the way we do things.   </a:t>
            </a:r>
          </a:p>
        </p:txBody>
      </p:sp>
      <p:pic>
        <p:nvPicPr>
          <p:cNvPr id="7" name="Picture 6" descr="A colorful circle with text and a house in the center&#10;&#10;AI-generated content may be incorrect.">
            <a:extLst>
              <a:ext uri="{FF2B5EF4-FFF2-40B4-BE49-F238E27FC236}">
                <a16:creationId xmlns:a16="http://schemas.microsoft.com/office/drawing/2014/main" id="{C3EA7D6B-FF14-133B-8E8C-95B548835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139" y="4941644"/>
            <a:ext cx="4155446" cy="2939980"/>
          </a:xfrm>
          <a:prstGeom prst="rect">
            <a:avLst/>
          </a:prstGeom>
        </p:spPr>
      </p:pic>
    </p:spTree>
    <p:extLst>
      <p:ext uri="{BB962C8B-B14F-4D97-AF65-F5344CB8AC3E}">
        <p14:creationId xmlns:p14="http://schemas.microsoft.com/office/powerpoint/2010/main" val="1210512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1AE63130189419610E029A952C03E" ma:contentTypeVersion="18" ma:contentTypeDescription="Create a new document." ma:contentTypeScope="" ma:versionID="0ccc21c77af3351d6268f83c1f88191c">
  <xsd:schema xmlns:xsd="http://www.w3.org/2001/XMLSchema" xmlns:xs="http://www.w3.org/2001/XMLSchema" xmlns:p="http://schemas.microsoft.com/office/2006/metadata/properties" xmlns:ns2="b2faa5c6-d332-47ca-878b-6721e5b10c3f" xmlns:ns3="da49af4a-e472-4a9a-b678-042c3c0c0099" targetNamespace="http://schemas.microsoft.com/office/2006/metadata/properties" ma:root="true" ma:fieldsID="11ab4b9a42eb6fd233e0cdb6d9b9fd9d" ns2:_="" ns3:_="">
    <xsd:import namespace="b2faa5c6-d332-47ca-878b-6721e5b10c3f"/>
    <xsd:import namespace="da49af4a-e472-4a9a-b678-042c3c0c00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aa5c6-d332-47ca-878b-6721e5b10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55e4196-8307-457a-9587-db686bf443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9af4a-e472-4a9a-b678-042c3c0c00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4e89d4d-decb-4781-aa78-66605e02ab58}" ma:internalName="TaxCatchAll" ma:showField="CatchAllData" ma:web="da49af4a-e472-4a9a-b678-042c3c0c00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a49af4a-e472-4a9a-b678-042c3c0c0099" xsi:nil="true"/>
    <lcf76f155ced4ddcb4097134ff3c332f xmlns="b2faa5c6-d332-47ca-878b-6721e5b10c3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69D022-6825-4810-86B5-89FDA841CECF}"/>
</file>

<file path=customXml/itemProps2.xml><?xml version="1.0" encoding="utf-8"?>
<ds:datastoreItem xmlns:ds="http://schemas.openxmlformats.org/officeDocument/2006/customXml" ds:itemID="{34724F40-050C-4ACC-8AD0-D3869E1DBCE8}"/>
</file>

<file path=customXml/itemProps3.xml><?xml version="1.0" encoding="utf-8"?>
<ds:datastoreItem xmlns:ds="http://schemas.openxmlformats.org/officeDocument/2006/customXml" ds:itemID="{35337953-8A55-49EB-9137-0D35F3B7DB18}"/>
</file>

<file path=docProps/app.xml><?xml version="1.0" encoding="utf-8"?>
<Properties xmlns="http://schemas.openxmlformats.org/officeDocument/2006/extended-properties" xmlns:vt="http://schemas.openxmlformats.org/officeDocument/2006/docPropsVTypes">
  <TotalTime>391</TotalTime>
  <Words>357</Words>
  <Application>Microsoft Office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 Light</vt:lpstr>
      <vt:lpstr>Sarabun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Lemalle</dc:creator>
  <cp:lastModifiedBy>Amy Garner</cp:lastModifiedBy>
  <cp:revision>15</cp:revision>
  <dcterms:created xsi:type="dcterms:W3CDTF">2025-04-30T10:12:09Z</dcterms:created>
  <dcterms:modified xsi:type="dcterms:W3CDTF">2025-05-12T10:34:45Z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0x0101004F81AE63130189419610E029A952C03E</vt:lpwstr>
  </property>
</Properties>
</file>